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84" r:id="rId4"/>
    <p:sldId id="266" r:id="rId5"/>
    <p:sldId id="261" r:id="rId6"/>
    <p:sldId id="283" r:id="rId7"/>
    <p:sldId id="262" r:id="rId8"/>
    <p:sldId id="263" r:id="rId9"/>
    <p:sldId id="264" r:id="rId10"/>
    <p:sldId id="259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7" r:id="rId19"/>
    <p:sldId id="278" r:id="rId20"/>
    <p:sldId id="274" r:id="rId21"/>
    <p:sldId id="285" r:id="rId22"/>
    <p:sldId id="275" r:id="rId23"/>
    <p:sldId id="286" r:id="rId24"/>
    <p:sldId id="287" r:id="rId25"/>
    <p:sldId id="289" r:id="rId26"/>
    <p:sldId id="290" r:id="rId27"/>
    <p:sldId id="291" r:id="rId28"/>
    <p:sldId id="293" r:id="rId29"/>
    <p:sldId id="295" r:id="rId30"/>
    <p:sldId id="297" r:id="rId31"/>
    <p:sldId id="298" r:id="rId32"/>
    <p:sldId id="300" r:id="rId33"/>
    <p:sldId id="30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667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124201"/>
            <a:ext cx="8534400" cy="2951586"/>
          </a:xfrm>
        </p:spPr>
        <p:txBody>
          <a:bodyPr/>
          <a:lstStyle/>
          <a:p>
            <a:pPr algn="r"/>
            <a:r>
              <a:rPr lang="en-IN" dirty="0" smtClean="0">
                <a:solidFill>
                  <a:srgbClr val="7030A0"/>
                </a:solidFill>
              </a:rPr>
              <a:t>                        </a:t>
            </a:r>
            <a:r>
              <a:rPr lang="en-IN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NEW TEXTBOOK – TERM II</a:t>
            </a:r>
            <a:br>
              <a:rPr lang="en-IN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IN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en-IN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IN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   Content and pedagogy</a:t>
            </a:r>
            <a:endParaRPr lang="en-IN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458200" cy="914400"/>
          </a:xfrm>
        </p:spPr>
        <p:txBody>
          <a:bodyPr>
            <a:normAutofit/>
          </a:bodyPr>
          <a:lstStyle/>
          <a:p>
            <a:pPr algn="r"/>
            <a:r>
              <a:rPr lang="en-IN" sz="3200" dirty="0" smtClean="0"/>
              <a:t>STANDARD II &amp; III</a:t>
            </a:r>
            <a:endParaRPr lang="en-IN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 l="42954" t="13261" r="43571" b="71552"/>
          <a:stretch>
            <a:fillRect/>
          </a:stretch>
        </p:blipFill>
        <p:spPr bwMode="auto">
          <a:xfrm>
            <a:off x="4800600" y="10668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6355080" cy="457200"/>
          </a:xfrm>
        </p:spPr>
        <p:txBody>
          <a:bodyPr/>
          <a:lstStyle/>
          <a:p>
            <a:r>
              <a:t>Try to read these </a:t>
            </a:r>
            <a:r>
              <a:rPr lang="en-US" dirty="0"/>
              <a:t>–</a:t>
            </a:r>
            <a:r>
              <a:t> class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4800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It focuses on reading words with consonant clusters by blending sounds.</a:t>
            </a:r>
          </a:p>
          <a:p>
            <a:r>
              <a:rPr lang="en-US" dirty="0"/>
              <a:t>In Unit 1, the Let us say session explains the method of blending two consonants together. </a:t>
            </a:r>
          </a:p>
          <a:p>
            <a:r>
              <a:rPr lang="en-US" dirty="0"/>
              <a:t>In other units, “Try to read these” focuses on reading these clusters.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457200"/>
          </a:xfrm>
        </p:spPr>
        <p:txBody>
          <a:bodyPr/>
          <a:lstStyle/>
          <a:p>
            <a:r>
              <a:rPr lang="en-US" dirty="0"/>
              <a:t>Circle Time – Let us talk  (2) / Let us use (3)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914400"/>
            <a:ext cx="6172200" cy="2617384"/>
          </a:xfrm>
        </p:spPr>
        <p:txBody>
          <a:bodyPr>
            <a:normAutofit lnSpcReduction="10000"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400" dirty="0"/>
              <a:t>Focus on language structure.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This is to develop speaking skill through a game or an activity.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Provides opportunity for each child in the class to speak. 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Instructions are meant for the teachers alone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59" r="8005"/>
          <a:stretch>
            <a:fillRect/>
          </a:stretch>
        </p:blipFill>
        <p:spPr>
          <a:xfrm>
            <a:off x="4419600" y="3048000"/>
            <a:ext cx="3124200" cy="352103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rcRect l="26375" t="38209" r="41361" b="38507"/>
          <a:stretch>
            <a:fillRect/>
          </a:stretch>
        </p:blipFill>
        <p:spPr bwMode="auto">
          <a:xfrm>
            <a:off x="228600" y="4191000"/>
            <a:ext cx="396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"/>
            <a:ext cx="5897880" cy="609600"/>
          </a:xfrm>
        </p:spPr>
        <p:txBody>
          <a:bodyPr/>
          <a:lstStyle/>
          <a:p>
            <a:r>
              <a:rPr lang="en-US" dirty="0"/>
              <a:t>LET US DO - Word Wall – 2 </a:t>
            </a:r>
            <a:r>
              <a:rPr lang="en-US" dirty="0">
                <a:latin typeface="Arial Narrow" pitchFamily="34" charset="0"/>
              </a:rPr>
              <a:t>&amp;</a:t>
            </a:r>
            <a:r>
              <a:rPr lang="en-US" dirty="0"/>
              <a:t>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762000"/>
            <a:ext cx="7924800" cy="37338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 </a:t>
            </a:r>
            <a:r>
              <a:rPr lang="en-US" sz="2000" dirty="0"/>
              <a:t>Each unit has two word walls – Sight words and  Phonic words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It is kinesthetic in nature.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Words are to be displayed on the board / wall. 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Words need to be retained in the wall until the next “Word Wall” activity.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Sight words are to be taught as whole words. Children will have to learn these words by sight and using individual sounds.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Phonic words are to be taught focusing on sounds and then blending them into whole words.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26377" t="22997" r="42790" b="49121"/>
          <a:stretch>
            <a:fillRect/>
          </a:stretch>
        </p:blipFill>
        <p:spPr bwMode="auto">
          <a:xfrm>
            <a:off x="1828800" y="4419600"/>
            <a:ext cx="3581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609600"/>
          </a:xfrm>
        </p:spPr>
        <p:txBody>
          <a:bodyPr/>
          <a:lstStyle/>
          <a:p>
            <a:r>
              <a:rPr lang="en-US" dirty="0"/>
              <a:t>Let us </a:t>
            </a:r>
            <a:r>
              <a:t>say </a:t>
            </a:r>
            <a:r>
              <a:rPr lang="en-US" dirty="0"/>
              <a:t>–</a:t>
            </a:r>
            <a:r>
              <a:t> </a:t>
            </a:r>
            <a:r>
              <a:rPr lang="en-US" dirty="0"/>
              <a:t>Phonics </a:t>
            </a:r>
            <a:r>
              <a:t>- 2 </a:t>
            </a:r>
            <a:r>
              <a:rPr>
                <a:latin typeface="Arial Narrow" pitchFamily="34" charset="0"/>
              </a:rPr>
              <a:t>&amp;</a:t>
            </a:r>
            <a:r>
              <a:t> 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914400"/>
            <a:ext cx="4876800" cy="5562600"/>
          </a:xfrm>
        </p:spPr>
        <p:txBody>
          <a:bodyPr>
            <a:noAutofit/>
          </a:bodyPr>
          <a:lstStyle/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sound has to be read aloud and the children need to repeat it later.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Spelling not to be emphasized. Focus on sounds of the letters only.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After the sounds are </a:t>
            </a:r>
            <a:r>
              <a:rPr lang="en-US" sz="2000" dirty="0" err="1"/>
              <a:t>familiarised</a:t>
            </a:r>
            <a:r>
              <a:rPr lang="en-US" sz="2000" dirty="0"/>
              <a:t>, children need to blend those sounds into words.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It is not the </a:t>
            </a:r>
            <a:r>
              <a:rPr lang="en-US" sz="2000" b="1" u="sng" dirty="0"/>
              <a:t>only</a:t>
            </a:r>
            <a:r>
              <a:rPr lang="en-US" sz="2000" dirty="0"/>
              <a:t> method to teach words.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QR codes are to be used for correct pronunciation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Not all words will follow the rules. Thereby words used in the textbook alone can be used for this strategy</a:t>
            </a:r>
            <a:r>
              <a:rPr lang="en-US" sz="1800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18F67F9-3A83-4394-A08D-57D18EFA5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221581"/>
            <a:ext cx="2951597" cy="44148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3400"/>
          </a:xfrm>
        </p:spPr>
        <p:txBody>
          <a:bodyPr>
            <a:normAutofit/>
          </a:bodyPr>
          <a:lstStyle/>
          <a:p>
            <a:r>
              <a:rPr sz="3200" dirty="0"/>
              <a:t>Let us know </a:t>
            </a:r>
            <a:r>
              <a:rPr lang="en-US" sz="3200" dirty="0"/>
              <a:t>–</a:t>
            </a:r>
            <a:r>
              <a:rPr sz="3200" dirty="0"/>
              <a:t> 2 </a:t>
            </a:r>
            <a:r>
              <a:rPr sz="3200" dirty="0">
                <a:latin typeface="Arial Narrow" pitchFamily="34" charset="0"/>
              </a:rPr>
              <a:t>&amp;</a:t>
            </a:r>
            <a:r>
              <a:rPr sz="3200" dirty="0"/>
              <a:t> 3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41960" y="1219200"/>
            <a:ext cx="4663440" cy="47527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It emphasizes on teaching grammar in a context.</a:t>
            </a:r>
          </a:p>
          <a:p>
            <a:r>
              <a:rPr lang="en-US" dirty="0"/>
              <a:t>The anchoring characters help to learn the grammar concepts inductively.</a:t>
            </a:r>
          </a:p>
          <a:p>
            <a:r>
              <a:rPr lang="en-US" dirty="0"/>
              <a:t>This exercise could be done as a skit using pictures and flashcards. 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28371" t="14328" r="43152" b="11503"/>
          <a:stretch>
            <a:fillRect/>
          </a:stretch>
        </p:blipFill>
        <p:spPr bwMode="auto">
          <a:xfrm>
            <a:off x="5105400" y="914400"/>
            <a:ext cx="2971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3400"/>
          </a:xfrm>
        </p:spPr>
        <p:txBody>
          <a:bodyPr/>
          <a:lstStyle/>
          <a:p>
            <a:r>
              <a:rPr lang="en-US" dirty="0"/>
              <a:t>Let us </a:t>
            </a:r>
            <a:r>
              <a:t>understand - 2 </a:t>
            </a:r>
            <a:r>
              <a:rPr>
                <a:latin typeface="Arial Narrow" pitchFamily="34" charset="0"/>
              </a:rPr>
              <a:t>&amp;</a:t>
            </a:r>
            <a:r>
              <a:t> 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990600"/>
            <a:ext cx="39624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This section has leveled activities for all the children. 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Some exercises are oral whereas some are written. </a:t>
            </a:r>
          </a:p>
          <a:p>
            <a:r>
              <a:rPr lang="en-US" sz="2400" dirty="0"/>
              <a:t>These writing exercises are very simple and do not elicit sentences as answer.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Teacher can assist children to complete the exercise according to the level they are at</a:t>
            </a:r>
            <a:r>
              <a:rPr lang="en-US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6AB0567-E81D-4D42-86F5-B504708BC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464" y="914400"/>
            <a:ext cx="3486251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3400"/>
          </a:xfrm>
        </p:spPr>
        <p:txBody>
          <a:bodyPr/>
          <a:lstStyle/>
          <a:p>
            <a:r>
              <a:rPr dirty="0"/>
              <a:t>Let us read </a:t>
            </a:r>
            <a:r>
              <a:rPr lang="en-US" dirty="0"/>
              <a:t>–</a:t>
            </a:r>
            <a:r>
              <a:rPr dirty="0"/>
              <a:t> 2 </a:t>
            </a:r>
            <a:r>
              <a:rPr dirty="0">
                <a:latin typeface="Arial Narrow" pitchFamily="34" charset="0"/>
              </a:rPr>
              <a:t>&amp;</a:t>
            </a:r>
            <a:r>
              <a:rPr dirty="0"/>
              <a:t> 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800600" cy="498135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This is a self reading text.</a:t>
            </a:r>
          </a:p>
          <a:p>
            <a:r>
              <a:rPr lang="en-US" dirty="0"/>
              <a:t>It has simple stories for the students to read and enjoy.</a:t>
            </a:r>
          </a:p>
          <a:p>
            <a:r>
              <a:rPr lang="en-US" dirty="0"/>
              <a:t>It is drafted with sight words and phonic words that children have already learnt. </a:t>
            </a:r>
          </a:p>
          <a:p>
            <a:r>
              <a:rPr lang="en-US" dirty="0"/>
              <a:t>The story has to be read aloud once by the teacher. </a:t>
            </a:r>
          </a:p>
          <a:p>
            <a:r>
              <a:rPr lang="en-US" dirty="0"/>
              <a:t>Later the </a:t>
            </a:r>
            <a:r>
              <a:rPr lang="en-US" dirty="0" smtClean="0"/>
              <a:t>children </a:t>
            </a:r>
            <a:r>
              <a:rPr lang="en-US" dirty="0"/>
              <a:t>need to read it on their own.</a:t>
            </a:r>
          </a:p>
          <a:p>
            <a:r>
              <a:rPr lang="en-US" dirty="0"/>
              <a:t>Certain exercises are followed by the story for the children to answer. 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27988" t="15522" r="43153" b="8060"/>
          <a:stretch>
            <a:fillRect/>
          </a:stretch>
        </p:blipFill>
        <p:spPr bwMode="auto">
          <a:xfrm>
            <a:off x="5257800" y="1066800"/>
            <a:ext cx="3276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Let us make </a:t>
            </a:r>
            <a:r>
              <a:rPr lang="en-US" dirty="0"/>
              <a:t>–</a:t>
            </a:r>
            <a:r>
              <a:t> 2 </a:t>
            </a:r>
            <a:r>
              <a:rPr>
                <a:latin typeface="Arial Narrow" pitchFamily="34" charset="0"/>
              </a:rPr>
              <a:t>&amp;</a:t>
            </a:r>
            <a:r>
              <a:t> 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419600" cy="4371752"/>
          </a:xfrm>
        </p:spPr>
        <p:txBody>
          <a:bodyPr>
            <a:normAutofit/>
          </a:bodyPr>
          <a:lstStyle/>
          <a:p>
            <a:r>
              <a:rPr lang="en-US" dirty="0"/>
              <a:t>It is a listen and do activity.</a:t>
            </a:r>
          </a:p>
          <a:p>
            <a:r>
              <a:rPr lang="en-US" dirty="0"/>
              <a:t>It helps children to listen to instructions and follow them appropriately.</a:t>
            </a:r>
          </a:p>
          <a:p>
            <a:r>
              <a:rPr lang="en-US" dirty="0"/>
              <a:t>It provides scope for creativity.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6051" y="1828800"/>
            <a:ext cx="3458058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897880" cy="487680"/>
          </a:xfrm>
        </p:spPr>
        <p:txBody>
          <a:bodyPr/>
          <a:lstStyle/>
          <a:p>
            <a:r>
              <a:rPr lang="en-US" dirty="0"/>
              <a:t>I can </a:t>
            </a:r>
            <a:r>
              <a:t>do - 2 </a:t>
            </a:r>
            <a:r>
              <a:rPr>
                <a:latin typeface="Arial Narrow" pitchFamily="34" charset="0"/>
              </a:rPr>
              <a:t>&amp;</a:t>
            </a:r>
            <a:r>
              <a:t> 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066800"/>
            <a:ext cx="3276600" cy="5181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This is an evaluation exercise and can be used as a Formative Assessment.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This exercise will help the teacher understand how children are learning. 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goal is to ensure that every child can complete the exercise independently.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teacher can plan remedial activities depending on the children’s performance.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9A3001A-B214-49F1-8BF8-0966BA878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048" y="990600"/>
            <a:ext cx="3237134" cy="487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1000" y="1190280"/>
            <a:ext cx="3658111" cy="493463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5897880" cy="487680"/>
          </a:xfrm>
        </p:spPr>
        <p:txBody>
          <a:bodyPr/>
          <a:lstStyle/>
          <a:p>
            <a:r>
              <a:rPr lang="en-US" dirty="0"/>
              <a:t>Learning </a:t>
            </a:r>
            <a:r>
              <a:t>outcomes - 2 </a:t>
            </a:r>
            <a:r>
              <a:rPr>
                <a:latin typeface="Arial Narrow" pitchFamily="34" charset="0"/>
              </a:rPr>
              <a:t>&amp;</a:t>
            </a:r>
            <a:r>
              <a:t> 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066800"/>
            <a:ext cx="4038600" cy="5181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It is important for children to see how they are learning.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This is a checklist for the students to measure their learning.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It gives children a sense of accomplishment when they </a:t>
            </a:r>
            <a:r>
              <a:rPr lang="en-US" sz="2400" dirty="0" err="1"/>
              <a:t>colour</a:t>
            </a:r>
            <a:r>
              <a:rPr lang="en-US" sz="2400" dirty="0"/>
              <a:t> the apple/balloon.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24941" t="11343" r="40106" b="11940"/>
          <a:stretch>
            <a:fillRect/>
          </a:stretch>
        </p:blipFill>
        <p:spPr bwMode="auto">
          <a:xfrm>
            <a:off x="4191000" y="762000"/>
            <a:ext cx="382188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textbook – Class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units =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/>
              <a:t>Titles 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Unit 1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Fun with Music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Unit 2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Wonders of the Jungle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292608" lvl="1" indent="0">
              <a:buNone/>
            </a:pPr>
            <a:endParaRPr lang="en-US" dirty="0"/>
          </a:p>
          <a:p>
            <a:r>
              <a:rPr lang="en-US" dirty="0"/>
              <a:t>The themes are child friendly</a:t>
            </a:r>
          </a:p>
          <a:p>
            <a:r>
              <a:rPr lang="en-US" dirty="0"/>
              <a:t>Help them relate with the textbook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5897880" cy="487680"/>
          </a:xfrm>
        </p:spPr>
        <p:txBody>
          <a:bodyPr/>
          <a:lstStyle/>
          <a:p>
            <a:r>
              <a:rPr lang="en-US" dirty="0"/>
              <a:t>Think </a:t>
            </a:r>
            <a:r>
              <a:t>Zone - 2 </a:t>
            </a:r>
            <a:r>
              <a:rPr>
                <a:latin typeface="Arial Narrow" pitchFamily="34" charset="0"/>
              </a:rPr>
              <a:t>&amp;</a:t>
            </a:r>
            <a:r>
              <a:t> 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990600"/>
            <a:ext cx="6400800" cy="2743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  </a:t>
            </a:r>
            <a:r>
              <a:rPr lang="en-US" sz="2000" dirty="0"/>
              <a:t>Each unit has a think zone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   Developing higher order thinking among children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   </a:t>
            </a:r>
            <a:r>
              <a:rPr lang="en-US" sz="2000" dirty="0" err="1"/>
              <a:t>Standardised</a:t>
            </a:r>
            <a:r>
              <a:rPr lang="en-US" sz="2000" dirty="0"/>
              <a:t> assessment type of questions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    Thinking out of box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26912" t="42985" r="43513" b="40597"/>
          <a:stretch>
            <a:fillRect/>
          </a:stretch>
        </p:blipFill>
        <p:spPr bwMode="auto">
          <a:xfrm>
            <a:off x="1066800" y="3733800"/>
            <a:ext cx="5791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410925"/>
          </a:xfrm>
        </p:spPr>
        <p:txBody>
          <a:bodyPr/>
          <a:lstStyle/>
          <a:p>
            <a:r>
              <a:rPr dirty="0"/>
              <a:t>Big picture </a:t>
            </a:r>
            <a:r>
              <a:rPr lang="en-US" dirty="0"/>
              <a:t>–</a:t>
            </a:r>
            <a:r>
              <a:rPr dirty="0"/>
              <a:t> Class 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90515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It is designed to enrich questioning skill among children.</a:t>
            </a:r>
          </a:p>
          <a:p>
            <a:r>
              <a:rPr lang="en-US" dirty="0"/>
              <a:t>It provides scope for using different “</a:t>
            </a:r>
            <a:r>
              <a:rPr lang="en-US" dirty="0" err="1"/>
              <a:t>wh</a:t>
            </a:r>
            <a:r>
              <a:rPr lang="en-US" dirty="0"/>
              <a:t>” questions in each unit.</a:t>
            </a:r>
          </a:p>
          <a:p>
            <a:r>
              <a:rPr lang="en-US" dirty="0"/>
              <a:t>The children understand the question and answer accordingly using the picture given.  </a:t>
            </a:r>
          </a:p>
          <a:p>
            <a:r>
              <a:rPr lang="en-US" dirty="0"/>
              <a:t>It helps the children to ask a question and say the answer.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AB1CA14-EEAE-4148-99F8-322265F4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371599"/>
            <a:ext cx="2971800" cy="44016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762000"/>
            <a:ext cx="3276600" cy="510813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4724400" cy="381000"/>
          </a:xfrm>
        </p:spPr>
        <p:txBody>
          <a:bodyPr>
            <a:normAutofit/>
          </a:bodyPr>
          <a:lstStyle/>
          <a:p>
            <a:r>
              <a:rPr lang="en-US" sz="2000" dirty="0"/>
              <a:t>QR codes - When and </a:t>
            </a:r>
            <a:r>
              <a:rPr sz="2000"/>
              <a:t>Why - 2 </a:t>
            </a:r>
            <a:r>
              <a:rPr sz="2000">
                <a:latin typeface="Arial Narrow" pitchFamily="34" charset="0"/>
              </a:rPr>
              <a:t>&amp;</a:t>
            </a:r>
            <a:r>
              <a:rPr sz="2000"/>
              <a:t> 3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066800"/>
            <a:ext cx="5257800" cy="4495800"/>
          </a:xfrm>
        </p:spPr>
        <p:txBody>
          <a:bodyPr>
            <a:normAutofit fontScale="6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3400" dirty="0"/>
              <a:t> Innovative attempt</a:t>
            </a:r>
          </a:p>
          <a:p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 Digitalization of content and assessment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Supplementary tool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Downloadable videos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Used after completion of content  in  </a:t>
            </a:r>
            <a:r>
              <a:rPr lang="en-US" sz="3400" dirty="0">
                <a:solidFill>
                  <a:srgbClr val="FF0000"/>
                </a:solidFill>
              </a:rPr>
              <a:t>Let us learn,</a:t>
            </a:r>
            <a:r>
              <a:rPr lang="en-US" sz="3400" dirty="0"/>
              <a:t> </a:t>
            </a:r>
            <a:r>
              <a:rPr lang="en-US" sz="3400" dirty="0">
                <a:solidFill>
                  <a:srgbClr val="FF0000"/>
                </a:solidFill>
              </a:rPr>
              <a:t>Let us know,</a:t>
            </a:r>
            <a:r>
              <a:rPr lang="en-US" sz="3400" dirty="0"/>
              <a:t> and </a:t>
            </a:r>
            <a:r>
              <a:rPr lang="en-US" sz="3400" dirty="0">
                <a:solidFill>
                  <a:srgbClr val="FF0000"/>
                </a:solidFill>
              </a:rPr>
              <a:t>Let us sing </a:t>
            </a:r>
            <a:r>
              <a:rPr lang="en-US" sz="3400" dirty="0"/>
              <a:t>and for assessment after </a:t>
            </a:r>
            <a:r>
              <a:rPr lang="en-US" sz="3400" dirty="0">
                <a:solidFill>
                  <a:srgbClr val="FF0000"/>
                </a:solidFill>
              </a:rPr>
              <a:t>I can do</a:t>
            </a:r>
          </a:p>
          <a:p>
            <a:pPr>
              <a:buFont typeface="Arial" pitchFamily="34" charset="0"/>
              <a:buChar char="•"/>
            </a:pPr>
            <a:endParaRPr lang="en-US" sz="3400" dirty="0"/>
          </a:p>
          <a:p>
            <a:pPr>
              <a:buFont typeface="Arial" pitchFamily="34" charset="0"/>
              <a:buChar char="•"/>
            </a:pPr>
            <a:r>
              <a:rPr lang="en-US" sz="3400" dirty="0"/>
              <a:t>Use it while teaching </a:t>
            </a:r>
            <a:r>
              <a:rPr lang="en-US" sz="3400" dirty="0">
                <a:solidFill>
                  <a:srgbClr val="FF0000"/>
                </a:solidFill>
              </a:rPr>
              <a:t>Let us say - Phonics</a:t>
            </a:r>
          </a:p>
          <a:p>
            <a:pPr>
              <a:buFont typeface="Arial" pitchFamily="34" charset="0"/>
              <a:buChar char="•"/>
            </a:pPr>
            <a:endParaRPr lang="en-US" sz="1900" dirty="0"/>
          </a:p>
          <a:p>
            <a:pPr>
              <a:buFont typeface="Arial" pitchFamily="34" charset="0"/>
              <a:buChar char="•"/>
            </a:pPr>
            <a:endParaRPr lang="en-US" sz="1900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12FB645-B50E-4E65-89AD-6758FF8F9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325" y="4566260"/>
            <a:ext cx="1895475" cy="199267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PEDOGOGY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solidFill>
                  <a:schemeClr val="tx2">
                    <a:lumMod val="75000"/>
                  </a:schemeClr>
                </a:solidFill>
              </a:rPr>
              <a:t>Model - 1</a:t>
            </a:r>
            <a:endParaRPr lang="en-IN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Class 		:	II </a:t>
            </a:r>
          </a:p>
          <a:p>
            <a:pPr>
              <a:buNone/>
            </a:pPr>
            <a:r>
              <a:rPr lang="en-US" dirty="0" smtClean="0"/>
              <a:t>Term			: 	II</a:t>
            </a:r>
          </a:p>
          <a:p>
            <a:pPr>
              <a:buNone/>
            </a:pPr>
            <a:r>
              <a:rPr lang="en-US" dirty="0" smtClean="0"/>
              <a:t>Unit			: 	</a:t>
            </a:r>
            <a:r>
              <a:rPr lang="en-US" dirty="0" smtClean="0"/>
              <a:t>2 – Fun with Music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Topic 		: 	Let us know</a:t>
            </a:r>
          </a:p>
          <a:p>
            <a:pPr>
              <a:buNone/>
            </a:pPr>
            <a:r>
              <a:rPr lang="en-US" dirty="0" smtClean="0"/>
              <a:t>Content 		: 	He / She / It</a:t>
            </a:r>
          </a:p>
          <a:p>
            <a:pPr>
              <a:buNone/>
            </a:pPr>
            <a:r>
              <a:rPr lang="en-US" dirty="0" smtClean="0"/>
              <a:t>TLM 			:* Picture cards 					(girl, boy  &amp; belt )		</a:t>
            </a:r>
          </a:p>
          <a:p>
            <a:pPr>
              <a:buNone/>
            </a:pPr>
            <a:r>
              <a:rPr lang="en-US" dirty="0" smtClean="0"/>
              <a:t>				* Mask of </a:t>
            </a:r>
            <a:r>
              <a:rPr lang="en-US" dirty="0" err="1" smtClean="0"/>
              <a:t>Valli</a:t>
            </a:r>
            <a:r>
              <a:rPr lang="en-US" dirty="0" smtClean="0"/>
              <a:t> &amp; </a:t>
            </a:r>
            <a:r>
              <a:rPr lang="en-US" dirty="0" err="1" smtClean="0"/>
              <a:t>Chittu</a:t>
            </a:r>
            <a:endParaRPr lang="en-US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dirty="0" smtClean="0"/>
          </a:p>
          <a:p>
            <a:endParaRPr lang="en-US" b="1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5897880" cy="487680"/>
          </a:xfrm>
        </p:spPr>
        <p:txBody>
          <a:bodyPr/>
          <a:lstStyle/>
          <a:p>
            <a:r>
              <a:rPr lang="en-IN" dirty="0" smtClean="0"/>
              <a:t>Cont’d.....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228600" y="1097280"/>
          <a:ext cx="7848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300"/>
                <a:gridCol w="3924300"/>
              </a:tblGrid>
              <a:tr h="294640">
                <a:tc>
                  <a:txBody>
                    <a:bodyPr/>
                    <a:lstStyle/>
                    <a:p>
                      <a:r>
                        <a:rPr lang="en-IN" dirty="0" smtClean="0"/>
                        <a:t>Pedagogical</a:t>
                      </a:r>
                      <a:r>
                        <a:rPr lang="en-IN" baseline="0" dirty="0" smtClean="0"/>
                        <a:t> Process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Teacher talk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 Place the mask of </a:t>
                      </a:r>
                      <a:r>
                        <a:rPr lang="en-US" sz="1600" baseline="0" dirty="0" err="1" smtClean="0"/>
                        <a:t>Chittu</a:t>
                      </a:r>
                      <a:r>
                        <a:rPr lang="en-US" sz="1600" baseline="0" dirty="0" smtClean="0"/>
                        <a:t> on the face.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-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Hold the picture of a boy.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 Say,</a:t>
                      </a:r>
                      <a:r>
                        <a:rPr lang="en-IN" sz="1600" baseline="0" dirty="0" smtClean="0"/>
                        <a:t> </a:t>
                      </a:r>
                      <a:r>
                        <a:rPr lang="en-IN" sz="1600" dirty="0" smtClean="0"/>
                        <a:t>“ This</a:t>
                      </a:r>
                      <a:r>
                        <a:rPr lang="en-IN" sz="1600" baseline="0" dirty="0" smtClean="0"/>
                        <a:t> is </a:t>
                      </a:r>
                      <a:r>
                        <a:rPr lang="en-IN" sz="1600" baseline="0" dirty="0" err="1" smtClean="0"/>
                        <a:t>Raju</a:t>
                      </a:r>
                      <a:r>
                        <a:rPr lang="en-IN" sz="1600" baseline="0" dirty="0" smtClean="0"/>
                        <a:t>. He is my brother”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Hold the picture of a girl.</a:t>
                      </a:r>
                      <a:endParaRPr lang="en-IN" sz="1600" dirty="0" smtClean="0"/>
                    </a:p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Say,</a:t>
                      </a:r>
                      <a:r>
                        <a:rPr lang="en-IN" sz="1600" baseline="0" dirty="0" smtClean="0"/>
                        <a:t> </a:t>
                      </a:r>
                      <a:r>
                        <a:rPr lang="en-IN" sz="1600" dirty="0" smtClean="0"/>
                        <a:t>“ This</a:t>
                      </a:r>
                      <a:r>
                        <a:rPr lang="en-IN" sz="1600" baseline="0" dirty="0" smtClean="0"/>
                        <a:t> is </a:t>
                      </a:r>
                      <a:r>
                        <a:rPr lang="en-IN" sz="1600" baseline="0" dirty="0" err="1" smtClean="0"/>
                        <a:t>Nila</a:t>
                      </a:r>
                      <a:r>
                        <a:rPr lang="en-IN" sz="1600" baseline="0" dirty="0" smtClean="0"/>
                        <a:t>. She is my sister.”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Place the mask of </a:t>
                      </a:r>
                      <a:r>
                        <a:rPr lang="en-US" sz="1600" baseline="0" dirty="0" err="1" smtClean="0"/>
                        <a:t>Valli</a:t>
                      </a:r>
                      <a:r>
                        <a:rPr lang="en-US" sz="1600" baseline="0" dirty="0" smtClean="0"/>
                        <a:t> on the face.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-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Hold the picture/real object of a belt.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Say, “ It is a belt. It is my belt</a:t>
                      </a:r>
                      <a:r>
                        <a:rPr lang="en-IN" sz="1600" baseline="0" dirty="0" smtClean="0"/>
                        <a:t>.”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Place the mask of </a:t>
                      </a:r>
                      <a:r>
                        <a:rPr lang="en-US" sz="1600" baseline="0" dirty="0" err="1" smtClean="0"/>
                        <a:t>Chittu</a:t>
                      </a:r>
                      <a:r>
                        <a:rPr lang="en-US" sz="1600" baseline="0" dirty="0" smtClean="0"/>
                        <a:t> on the face.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-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Hold the picture of two girls. 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Say , “</a:t>
                      </a:r>
                      <a:r>
                        <a:rPr lang="en-US" sz="1600" baseline="0" dirty="0" err="1" smtClean="0"/>
                        <a:t>Valli</a:t>
                      </a:r>
                      <a:r>
                        <a:rPr lang="en-US" sz="1600" baseline="0" dirty="0" smtClean="0"/>
                        <a:t>, What do you say for two girls?”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Place the mask of </a:t>
                      </a:r>
                      <a:r>
                        <a:rPr lang="en-US" sz="1600" baseline="0" dirty="0" err="1" smtClean="0"/>
                        <a:t>Valli</a:t>
                      </a:r>
                      <a:r>
                        <a:rPr lang="en-US" sz="1600" baseline="0" dirty="0" smtClean="0"/>
                        <a:t> on the face.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Say, “ When</a:t>
                      </a:r>
                      <a:r>
                        <a:rPr lang="en-IN" sz="1600" baseline="0" dirty="0" smtClean="0"/>
                        <a:t> we have more than one, say, </a:t>
                      </a:r>
                      <a:r>
                        <a:rPr lang="en-IN" sz="1600" b="1" baseline="0" dirty="0" smtClean="0"/>
                        <a:t>We</a:t>
                      </a:r>
                      <a:r>
                        <a:rPr lang="en-IN" sz="1600" baseline="0" dirty="0" smtClean="0"/>
                        <a:t>.”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PEER  ACTIVITY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4905152"/>
          </a:xfrm>
        </p:spPr>
        <p:txBody>
          <a:bodyPr/>
          <a:lstStyle/>
          <a:p>
            <a:r>
              <a:rPr lang="en-IN" sz="1600" dirty="0" smtClean="0"/>
              <a:t>Match the pictures with the words</a:t>
            </a:r>
          </a:p>
          <a:p>
            <a:endParaRPr lang="en-IN" sz="1600" dirty="0" smtClean="0"/>
          </a:p>
          <a:p>
            <a:endParaRPr lang="en-IN" sz="1600" dirty="0" smtClean="0"/>
          </a:p>
          <a:p>
            <a:endParaRPr lang="en-IN" sz="1600" dirty="0" smtClean="0"/>
          </a:p>
          <a:p>
            <a:endParaRPr lang="en-IN" sz="1600" dirty="0" smtClean="0"/>
          </a:p>
          <a:p>
            <a:pPr>
              <a:buNone/>
            </a:pPr>
            <a:endParaRPr lang="en-IN" sz="1600" dirty="0" smtClean="0"/>
          </a:p>
          <a:p>
            <a:r>
              <a:rPr lang="en-IN" sz="1600" dirty="0" smtClean="0"/>
              <a:t>Match the names with He/ She / It.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5" name="Content Placeholder 4"/>
          <p:cNvPicPr>
            <a:picLocks/>
          </p:cNvPicPr>
          <p:nvPr/>
        </p:nvPicPr>
        <p:blipFill>
          <a:blip r:embed="rId2"/>
          <a:srcRect l="26582" t="15821" r="42958" b="46866"/>
          <a:stretch>
            <a:fillRect/>
          </a:stretch>
        </p:blipFill>
        <p:spPr bwMode="auto">
          <a:xfrm>
            <a:off x="4114800" y="914400"/>
            <a:ext cx="3713683" cy="272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41148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Priya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He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cap</a:t>
                      </a:r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Mohan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She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Kavin</a:t>
                      </a:r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pen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It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Anu</a:t>
                      </a:r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5897880" cy="487680"/>
          </a:xfrm>
        </p:spPr>
        <p:txBody>
          <a:bodyPr/>
          <a:lstStyle/>
          <a:p>
            <a:r>
              <a:rPr lang="en-IN" dirty="0" smtClean="0"/>
              <a:t>Individual activity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990600"/>
            <a:ext cx="7239000" cy="5105400"/>
          </a:xfrm>
        </p:spPr>
        <p:txBody>
          <a:bodyPr>
            <a:normAutofit/>
          </a:bodyPr>
          <a:lstStyle/>
          <a:p>
            <a:r>
              <a:rPr lang="en-IN" sz="2800" dirty="0" smtClean="0"/>
              <a:t>Write He/ She / It in the blanks</a:t>
            </a:r>
            <a:r>
              <a:rPr lang="en-IN" dirty="0" smtClean="0"/>
              <a:t>.</a:t>
            </a:r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  <a:p>
            <a:r>
              <a:rPr lang="en-IN" sz="2800" dirty="0" smtClean="0"/>
              <a:t>Circle the correct option</a:t>
            </a:r>
            <a:r>
              <a:rPr lang="en-IN" dirty="0" smtClean="0"/>
              <a:t>.</a:t>
            </a:r>
          </a:p>
          <a:p>
            <a:pPr>
              <a:buNone/>
            </a:pPr>
            <a:r>
              <a:rPr lang="en-IN" sz="2000" dirty="0" smtClean="0"/>
              <a:t>Kumar is a boy. He / She is tall.</a:t>
            </a:r>
          </a:p>
          <a:p>
            <a:pPr>
              <a:buNone/>
            </a:pPr>
            <a:r>
              <a:rPr lang="en-IN" sz="2000" dirty="0" smtClean="0"/>
              <a:t>Mona is a girl. He/ She has a bat.</a:t>
            </a:r>
          </a:p>
          <a:p>
            <a:pPr>
              <a:buNone/>
            </a:pPr>
            <a:r>
              <a:rPr lang="en-IN" sz="2000" dirty="0" smtClean="0"/>
              <a:t>I have a pen. It/He is red.</a:t>
            </a:r>
          </a:p>
          <a:p>
            <a:pPr>
              <a:buNone/>
            </a:pPr>
            <a:r>
              <a:rPr lang="en-IN" sz="2000" dirty="0" err="1" smtClean="0"/>
              <a:t>Veni</a:t>
            </a:r>
            <a:r>
              <a:rPr lang="en-IN" sz="2000" dirty="0" smtClean="0"/>
              <a:t> is a dancer. </a:t>
            </a:r>
            <a:r>
              <a:rPr lang="en-IN" sz="2000" dirty="0" err="1" smtClean="0"/>
              <a:t>She/He</a:t>
            </a:r>
            <a:r>
              <a:rPr lang="en-IN" sz="2000" dirty="0" smtClean="0"/>
              <a:t> dances well.</a:t>
            </a:r>
          </a:p>
          <a:p>
            <a:pPr>
              <a:buNone/>
            </a:pPr>
            <a:endParaRPr lang="en-IN" dirty="0" smtClean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27092" t="52566" r="41720" b="25027"/>
          <a:stretch>
            <a:fillRect/>
          </a:stretch>
        </p:blipFill>
        <p:spPr bwMode="auto">
          <a:xfrm>
            <a:off x="1066800" y="1600200"/>
            <a:ext cx="4343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Remedial teaching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IN" sz="1800" b="1" dirty="0" smtClean="0"/>
              <a:t>Choose the right word:</a:t>
            </a:r>
            <a:endParaRPr lang="en-IN" sz="18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2133600"/>
          <a:ext cx="4826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</a:t>
                      </a:r>
                    </a:p>
                    <a:p>
                      <a:pPr algn="ctr"/>
                      <a:endParaRPr lang="en-IN" dirty="0" smtClean="0"/>
                    </a:p>
                    <a:p>
                      <a:pPr algn="ctr"/>
                      <a:r>
                        <a:rPr lang="en-IN" dirty="0" err="1" smtClean="0"/>
                        <a:t>I</a:t>
                      </a:r>
                      <a:r>
                        <a:rPr lang="en-IN" b="0" dirty="0" err="1" smtClean="0">
                          <a:solidFill>
                            <a:schemeClr val="tx1"/>
                          </a:solidFill>
                        </a:rPr>
                        <a:t>It</a:t>
                      </a:r>
                      <a:r>
                        <a:rPr lang="en-IN" b="0" baseline="0" dirty="0" smtClean="0">
                          <a:solidFill>
                            <a:schemeClr val="tx1"/>
                          </a:solidFill>
                        </a:rPr>
                        <a:t> / he</a:t>
                      </a:r>
                      <a:endParaRPr lang="en-IN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aseline="0" dirty="0" smtClean="0">
                          <a:solidFill>
                            <a:schemeClr val="tx1"/>
                          </a:solidFill>
                        </a:rPr>
                        <a:t>she / he</a:t>
                      </a:r>
                      <a:endParaRPr lang="en-IN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aseline="0" dirty="0" smtClean="0">
                          <a:solidFill>
                            <a:schemeClr val="tx1"/>
                          </a:solidFill>
                        </a:rPr>
                        <a:t>she / he</a:t>
                      </a:r>
                      <a:endParaRPr lang="en-IN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rcRect l="27975" t="62202" r="68178" b="32690"/>
          <a:stretch>
            <a:fillRect/>
          </a:stretch>
        </p:blipFill>
        <p:spPr bwMode="auto">
          <a:xfrm>
            <a:off x="1066800" y="2286000"/>
            <a:ext cx="144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2"/>
          <a:srcRect l="41698" t="61157" r="54395" b="32690"/>
          <a:stretch>
            <a:fillRect/>
          </a:stretch>
        </p:blipFill>
        <p:spPr bwMode="auto">
          <a:xfrm>
            <a:off x="1143000" y="3810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2"/>
          <a:srcRect l="42088" t="54416" r="53805" b="38648"/>
          <a:stretch>
            <a:fillRect/>
          </a:stretch>
        </p:blipFill>
        <p:spPr bwMode="auto">
          <a:xfrm>
            <a:off x="1219200" y="5334000"/>
            <a:ext cx="79073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PEDOGOGY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solidFill>
                  <a:schemeClr val="tx2">
                    <a:lumMod val="75000"/>
                  </a:schemeClr>
                </a:solidFill>
              </a:rPr>
              <a:t>Model - 1</a:t>
            </a:r>
            <a:endParaRPr lang="en-IN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Class 		:	III</a:t>
            </a:r>
          </a:p>
          <a:p>
            <a:pPr>
              <a:buNone/>
            </a:pPr>
            <a:r>
              <a:rPr lang="en-US" dirty="0" smtClean="0"/>
              <a:t>Term			: 	II</a:t>
            </a:r>
          </a:p>
          <a:p>
            <a:pPr>
              <a:buNone/>
            </a:pPr>
            <a:r>
              <a:rPr lang="en-US" dirty="0" smtClean="0"/>
              <a:t>Unit			: 	2 (Groceries)</a:t>
            </a:r>
          </a:p>
          <a:p>
            <a:pPr>
              <a:buNone/>
            </a:pPr>
            <a:r>
              <a:rPr lang="en-US" dirty="0" smtClean="0"/>
              <a:t>Topic 		: 	Look and say</a:t>
            </a:r>
          </a:p>
          <a:p>
            <a:pPr>
              <a:buNone/>
            </a:pPr>
            <a:r>
              <a:rPr lang="en-US" dirty="0" smtClean="0"/>
              <a:t>Content 		: 	Groceries</a:t>
            </a:r>
          </a:p>
          <a:p>
            <a:pPr>
              <a:buNone/>
            </a:pPr>
            <a:r>
              <a:rPr lang="en-US" dirty="0" smtClean="0"/>
              <a:t>TLM 			:	</a:t>
            </a:r>
            <a:r>
              <a:rPr lang="en-US" sz="2000" dirty="0" smtClean="0"/>
              <a:t>small bowls of chickpea, 				green gram &amp; </a:t>
            </a:r>
            <a:r>
              <a:rPr lang="en-US" sz="2000" dirty="0" err="1" smtClean="0"/>
              <a:t>bengal</a:t>
            </a:r>
            <a:r>
              <a:rPr lang="en-US" sz="2000" dirty="0" smtClean="0"/>
              <a:t> gram					</a:t>
            </a:r>
          </a:p>
          <a:p>
            <a:pPr>
              <a:buNone/>
            </a:pPr>
            <a:r>
              <a:rPr lang="en-US" sz="2600" dirty="0" smtClean="0"/>
              <a:t>					</a:t>
            </a:r>
          </a:p>
          <a:p>
            <a:pPr>
              <a:buNone/>
            </a:pPr>
            <a:endParaRPr lang="en-US" dirty="0" smtClean="0"/>
          </a:p>
          <a:p>
            <a:endParaRPr lang="en-US" b="1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487680"/>
          </a:xfrm>
        </p:spPr>
        <p:txBody>
          <a:bodyPr/>
          <a:lstStyle/>
          <a:p>
            <a:r>
              <a:rPr lang="en-IN" dirty="0" smtClean="0"/>
              <a:t>Cont’d.....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0" y="838199"/>
          <a:ext cx="8077200" cy="6014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82224">
                <a:tc>
                  <a:txBody>
                    <a:bodyPr/>
                    <a:lstStyle/>
                    <a:p>
                      <a:r>
                        <a:rPr lang="en-IN" dirty="0" smtClean="0"/>
                        <a:t>Pedagogical</a:t>
                      </a:r>
                      <a:r>
                        <a:rPr lang="en-IN" baseline="0" dirty="0" smtClean="0"/>
                        <a:t> Process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Teacher talk</a:t>
                      </a:r>
                      <a:endParaRPr lang="en-IN" dirty="0"/>
                    </a:p>
                  </a:txBody>
                  <a:tcPr/>
                </a:tc>
              </a:tr>
              <a:tr h="860004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 Arrange the bowls of chickpea, green gram and </a:t>
                      </a:r>
                      <a:r>
                        <a:rPr lang="en-US" sz="1600" baseline="0" dirty="0" err="1" smtClean="0"/>
                        <a:t>bengal</a:t>
                      </a:r>
                      <a:r>
                        <a:rPr lang="en-US" sz="1600" baseline="0" dirty="0" smtClean="0"/>
                        <a:t> gram for the kids to see. 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Good</a:t>
                      </a:r>
                      <a:r>
                        <a:rPr lang="en-IN" sz="1600" baseline="0" dirty="0" smtClean="0"/>
                        <a:t> morning kids! See, I will show you some thing, you all will say “ Yes” if you have seen it.</a:t>
                      </a:r>
                      <a:endParaRPr lang="en-IN" sz="1600" dirty="0"/>
                    </a:p>
                  </a:txBody>
                  <a:tcPr/>
                </a:tc>
              </a:tr>
              <a:tr h="387533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Hold some chick peas in hand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 Say,</a:t>
                      </a:r>
                      <a:r>
                        <a:rPr lang="en-IN" sz="1600" baseline="0" dirty="0" smtClean="0"/>
                        <a:t> </a:t>
                      </a:r>
                      <a:r>
                        <a:rPr lang="en-IN" sz="1600" dirty="0" smtClean="0"/>
                        <a:t>“ Have</a:t>
                      </a:r>
                      <a:r>
                        <a:rPr lang="en-IN" sz="1600" baseline="0" dirty="0" smtClean="0"/>
                        <a:t> you seen this?”</a:t>
                      </a:r>
                      <a:endParaRPr lang="en-IN" sz="1600" dirty="0"/>
                    </a:p>
                  </a:txBody>
                  <a:tcPr/>
                </a:tc>
              </a:tr>
              <a:tr h="38753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Repeat the same for </a:t>
                      </a:r>
                      <a:r>
                        <a:rPr lang="en-US" sz="1600" baseline="0" dirty="0" err="1" smtClean="0"/>
                        <a:t>bengal</a:t>
                      </a:r>
                      <a:r>
                        <a:rPr lang="en-US" sz="1600" baseline="0" dirty="0" smtClean="0"/>
                        <a:t> gram and green gram also</a:t>
                      </a:r>
                      <a:endParaRPr lang="en-IN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16244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Hold chick pea again in hand.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You</a:t>
                      </a:r>
                      <a:r>
                        <a:rPr lang="en-IN" sz="1600" baseline="0" dirty="0" smtClean="0"/>
                        <a:t> all know, we name it, “ </a:t>
                      </a:r>
                      <a:r>
                        <a:rPr lang="en-IN" sz="1600" i="1" baseline="0" dirty="0" err="1" smtClean="0"/>
                        <a:t>kondakadalai</a:t>
                      </a:r>
                      <a:r>
                        <a:rPr lang="en-IN" sz="1600" baseline="0" dirty="0" smtClean="0"/>
                        <a:t> or </a:t>
                      </a:r>
                      <a:r>
                        <a:rPr lang="en-IN" sz="1600" i="1" baseline="0" dirty="0" err="1" smtClean="0"/>
                        <a:t>mookadalai</a:t>
                      </a:r>
                      <a:r>
                        <a:rPr lang="en-IN" sz="1600" baseline="0" dirty="0" smtClean="0"/>
                        <a:t>  in </a:t>
                      </a:r>
                      <a:r>
                        <a:rPr lang="en-IN" sz="1600" baseline="0" dirty="0" err="1" smtClean="0"/>
                        <a:t>tamil</a:t>
                      </a:r>
                      <a:r>
                        <a:rPr lang="en-IN" sz="1600" baseline="0" dirty="0" smtClean="0"/>
                        <a:t>. Now I will tell you how we call it in English. It is chickpea. ... chickpea.</a:t>
                      </a:r>
                    </a:p>
                    <a:p>
                      <a:r>
                        <a:rPr lang="en-IN" sz="1600" baseline="0" dirty="0" smtClean="0"/>
                        <a:t>Now, Everybody repeat it with me. chickpea. </a:t>
                      </a:r>
                      <a:endParaRPr lang="en-IN" sz="1600" dirty="0"/>
                    </a:p>
                  </a:txBody>
                  <a:tcPr/>
                </a:tc>
              </a:tr>
              <a:tr h="38753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Repeat the same for </a:t>
                      </a:r>
                      <a:r>
                        <a:rPr lang="en-US" sz="1600" baseline="0" dirty="0" err="1" smtClean="0"/>
                        <a:t>bengal</a:t>
                      </a:r>
                      <a:r>
                        <a:rPr lang="en-US" sz="1600" baseline="0" dirty="0" smtClean="0"/>
                        <a:t> gram and green gram also</a:t>
                      </a:r>
                      <a:endParaRPr lang="en-IN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605188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Invite a child to the front of the class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Say,</a:t>
                      </a:r>
                      <a:r>
                        <a:rPr lang="en-IN" sz="1600" baseline="0" dirty="0" smtClean="0"/>
                        <a:t> “ Now, you show these things and others give its name in English.”</a:t>
                      </a:r>
                      <a:endParaRPr lang="en-IN" sz="1600" dirty="0"/>
                    </a:p>
                  </a:txBody>
                  <a:tcPr/>
                </a:tc>
              </a:tr>
              <a:tr h="605188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Make anyone student answer your question. Show some chickpea. 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Say, “ </a:t>
                      </a:r>
                      <a:r>
                        <a:rPr lang="en-IN" sz="1600" dirty="0" err="1" smtClean="0"/>
                        <a:t>Kavitha</a:t>
                      </a:r>
                      <a:r>
                        <a:rPr lang="en-IN" sz="1600" dirty="0" smtClean="0"/>
                        <a:t>, What</a:t>
                      </a:r>
                      <a:r>
                        <a:rPr lang="en-IN" sz="1600" baseline="0" dirty="0" smtClean="0"/>
                        <a:t> is this?”</a:t>
                      </a:r>
                      <a:endParaRPr lang="en-IN" sz="1600" dirty="0"/>
                    </a:p>
                  </a:txBody>
                  <a:tcPr/>
                </a:tc>
              </a:tr>
              <a:tr h="38753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Invite  other students and ask them to answer.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38753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Repeat the same steps to teach other words in Look and say section.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textbook – Class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units =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/>
              <a:t>Titles 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Unit 1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Seasons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Unit 2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Groceries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292608" lvl="1" indent="0">
              <a:buNone/>
            </a:pPr>
            <a:endParaRPr lang="en-US" dirty="0"/>
          </a:p>
          <a:p>
            <a:r>
              <a:rPr lang="en-US" dirty="0"/>
              <a:t>The themes are child friendly</a:t>
            </a:r>
          </a:p>
          <a:p>
            <a:r>
              <a:rPr lang="en-US" dirty="0"/>
              <a:t>Help them relate with the textbook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5897880" cy="563880"/>
          </a:xfrm>
        </p:spPr>
        <p:txBody>
          <a:bodyPr/>
          <a:lstStyle/>
          <a:p>
            <a:r>
              <a:rPr lang="en-IN" dirty="0" smtClean="0"/>
              <a:t>PEER  ACTIVITY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7239000" cy="4905152"/>
          </a:xfrm>
        </p:spPr>
        <p:txBody>
          <a:bodyPr/>
          <a:lstStyle/>
          <a:p>
            <a:r>
              <a:rPr lang="en-IN" sz="1600" dirty="0" smtClean="0"/>
              <a:t>Say the name of the things to your friends. </a:t>
            </a:r>
          </a:p>
          <a:p>
            <a:pPr>
              <a:buNone/>
            </a:pPr>
            <a:endParaRPr lang="en-IN" sz="1600" dirty="0" smtClean="0"/>
          </a:p>
          <a:p>
            <a:pPr>
              <a:buNone/>
            </a:pPr>
            <a:endParaRPr lang="en-IN" sz="1600" dirty="0" smtClean="0"/>
          </a:p>
          <a:p>
            <a:pPr>
              <a:buNone/>
            </a:pPr>
            <a:endParaRPr lang="en-IN" sz="1600" dirty="0" smtClean="0"/>
          </a:p>
          <a:p>
            <a:pPr>
              <a:buNone/>
            </a:pPr>
            <a:endParaRPr lang="en-IN" sz="1600" dirty="0" smtClean="0"/>
          </a:p>
          <a:p>
            <a:r>
              <a:rPr lang="en-IN" sz="1600" dirty="0" smtClean="0"/>
              <a:t>Match the names with He/ She / It.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2971800"/>
          <a:ext cx="60960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20936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B</a:t>
                      </a:r>
                      <a:endParaRPr lang="en-IN" dirty="0"/>
                    </a:p>
                  </a:txBody>
                  <a:tcPr/>
                </a:tc>
              </a:tr>
              <a:tr h="1249293">
                <a:tc>
                  <a:txBody>
                    <a:bodyPr/>
                    <a:lstStyle/>
                    <a:p>
                      <a:endParaRPr lang="en-IN" dirty="0" smtClean="0"/>
                    </a:p>
                    <a:p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 smtClean="0"/>
                    </a:p>
                    <a:p>
                      <a:pPr algn="ctr"/>
                      <a:r>
                        <a:rPr lang="en-IN" dirty="0" smtClean="0"/>
                        <a:t>green</a:t>
                      </a:r>
                      <a:r>
                        <a:rPr lang="en-IN" baseline="0" dirty="0" smtClean="0"/>
                        <a:t> gram</a:t>
                      </a:r>
                      <a:endParaRPr lang="en-IN" dirty="0"/>
                    </a:p>
                  </a:txBody>
                  <a:tcPr/>
                </a:tc>
              </a:tr>
              <a:tr h="1180744">
                <a:tc>
                  <a:txBody>
                    <a:bodyPr/>
                    <a:lstStyle/>
                    <a:p>
                      <a:endParaRPr lang="en-IN" dirty="0" smtClean="0"/>
                    </a:p>
                    <a:p>
                      <a:endParaRPr lang="en-IN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 smtClean="0"/>
                    </a:p>
                    <a:p>
                      <a:pPr algn="ctr"/>
                      <a:r>
                        <a:rPr lang="en-IN" dirty="0" smtClean="0"/>
                        <a:t>chickpea</a:t>
                      </a:r>
                      <a:endParaRPr lang="en-IN" dirty="0"/>
                    </a:p>
                  </a:txBody>
                  <a:tcPr/>
                </a:tc>
              </a:tr>
              <a:tr h="735227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 smtClean="0"/>
                    </a:p>
                    <a:p>
                      <a:pPr algn="ctr"/>
                      <a:r>
                        <a:rPr lang="en-IN" dirty="0" err="1" smtClean="0"/>
                        <a:t>bengal</a:t>
                      </a:r>
                      <a:r>
                        <a:rPr lang="en-IN" baseline="0" dirty="0" smtClean="0"/>
                        <a:t> gram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39520" t="47525" r="35890" b="37602"/>
          <a:stretch>
            <a:fillRect/>
          </a:stretch>
        </p:blipFill>
        <p:spPr>
          <a:xfrm>
            <a:off x="852268" y="1447800"/>
            <a:ext cx="1015200" cy="8382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221" t="47525" r="11219" b="38098"/>
          <a:stretch>
            <a:fillRect/>
          </a:stretch>
        </p:blipFill>
        <p:spPr>
          <a:xfrm>
            <a:off x="2057400" y="1447800"/>
            <a:ext cx="1015200" cy="8388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585" t="63637" r="11194" b="22233"/>
          <a:stretch>
            <a:fillRect/>
          </a:stretch>
        </p:blipFill>
        <p:spPr>
          <a:xfrm>
            <a:off x="3200400" y="1447800"/>
            <a:ext cx="1015215" cy="8382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585" t="63637" r="11194" b="22233"/>
          <a:stretch>
            <a:fillRect/>
          </a:stretch>
        </p:blipFill>
        <p:spPr>
          <a:xfrm>
            <a:off x="1828800" y="3810000"/>
            <a:ext cx="1015215" cy="8382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221" t="47525" r="11219" b="38098"/>
          <a:stretch>
            <a:fillRect/>
          </a:stretch>
        </p:blipFill>
        <p:spPr>
          <a:xfrm>
            <a:off x="1828800" y="4952400"/>
            <a:ext cx="1015200" cy="8388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39520" t="47525" r="35890" b="37602"/>
          <a:stretch>
            <a:fillRect/>
          </a:stretch>
        </p:blipFill>
        <p:spPr>
          <a:xfrm>
            <a:off x="1828800" y="6172200"/>
            <a:ext cx="1015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5897880" cy="487680"/>
          </a:xfrm>
        </p:spPr>
        <p:txBody>
          <a:bodyPr/>
          <a:lstStyle/>
          <a:p>
            <a:r>
              <a:rPr lang="en-IN" dirty="0" smtClean="0"/>
              <a:t>Individual activity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990600"/>
            <a:ext cx="7239000" cy="5105400"/>
          </a:xfrm>
        </p:spPr>
        <p:txBody>
          <a:bodyPr>
            <a:normAutofit/>
          </a:bodyPr>
          <a:lstStyle/>
          <a:p>
            <a:r>
              <a:rPr lang="en-IN" sz="2800" dirty="0" smtClean="0"/>
              <a:t>Circle the thing that you like the most</a:t>
            </a:r>
            <a:r>
              <a:rPr lang="en-IN" dirty="0" smtClean="0"/>
              <a:t>.</a:t>
            </a:r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r>
              <a:rPr lang="en-IN" dirty="0" smtClean="0"/>
              <a:t>How does your mom cook these?</a:t>
            </a:r>
          </a:p>
          <a:p>
            <a:r>
              <a:rPr lang="en-IN" dirty="0" smtClean="0"/>
              <a:t>A. Boil 2. Steam 3. Fry</a:t>
            </a:r>
          </a:p>
          <a:p>
            <a:pPr>
              <a:buNone/>
            </a:pPr>
            <a:r>
              <a:rPr lang="en-IN" dirty="0" smtClean="0"/>
              <a:t>(Accept all answers)</a:t>
            </a:r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39520" t="47525" r="35890" b="37602"/>
          <a:stretch>
            <a:fillRect/>
          </a:stretch>
        </p:blipFill>
        <p:spPr>
          <a:xfrm>
            <a:off x="990600" y="2514600"/>
            <a:ext cx="1967132" cy="18288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221" t="47525" r="11219" b="38098"/>
          <a:stretch>
            <a:fillRect/>
          </a:stretch>
        </p:blipFill>
        <p:spPr>
          <a:xfrm>
            <a:off x="3352800" y="2513291"/>
            <a:ext cx="1967132" cy="183010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585" t="63637" r="11194" b="22233"/>
          <a:stretch>
            <a:fillRect/>
          </a:stretch>
        </p:blipFill>
        <p:spPr>
          <a:xfrm>
            <a:off x="5562600" y="2514600"/>
            <a:ext cx="1967161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Remedial teaching</a:t>
            </a:r>
            <a:endParaRPr lang="en-IN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39520" t="47525" r="35890" b="37602"/>
          <a:stretch>
            <a:fillRect/>
          </a:stretch>
        </p:blipFill>
        <p:spPr>
          <a:xfrm>
            <a:off x="609600" y="2590800"/>
            <a:ext cx="1509932" cy="13716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221" t="47525" r="11219" b="38098"/>
          <a:stretch>
            <a:fillRect/>
          </a:stretch>
        </p:blipFill>
        <p:spPr>
          <a:xfrm>
            <a:off x="4876800" y="2667001"/>
            <a:ext cx="1433732" cy="129540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N" sz="1800" b="1" dirty="0" smtClean="0"/>
              <a:t>Say the name of these in your regional language. </a:t>
            </a:r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r>
              <a:rPr lang="en-IN" sz="1800" dirty="0" smtClean="0"/>
              <a:t>Repeat the English word for these things with your teacher.</a:t>
            </a:r>
            <a:endParaRPr lang="en-IN" sz="1800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l="63585" t="63637" r="11194" b="22233"/>
          <a:stretch>
            <a:fillRect/>
          </a:stretch>
        </p:blipFill>
        <p:spPr>
          <a:xfrm>
            <a:off x="2819400" y="2667000"/>
            <a:ext cx="1586161" cy="12954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N" sz="6000" dirty="0" smtClean="0"/>
              <a:t>.</a:t>
            </a:r>
            <a:endParaRPr lang="en-IN" sz="6000" dirty="0"/>
          </a:p>
        </p:txBody>
      </p:sp>
      <p:sp>
        <p:nvSpPr>
          <p:cNvPr id="5" name="Rectangle 4"/>
          <p:cNvSpPr/>
          <p:nvPr/>
        </p:nvSpPr>
        <p:spPr>
          <a:xfrm>
            <a:off x="838200" y="2967334"/>
            <a:ext cx="6705600" cy="26714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IN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THANK YOU</a:t>
            </a:r>
            <a:endParaRPr lang="en-IN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/>
          </a:bodyPr>
          <a:lstStyle/>
          <a:p>
            <a:r>
              <a:rPr lang="en-US" dirty="0"/>
              <a:t> features of the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Anchoring page (2 and 3)</a:t>
            </a:r>
          </a:p>
          <a:p>
            <a:r>
              <a:rPr lang="en-US" dirty="0">
                <a:solidFill>
                  <a:srgbClr val="FF0000"/>
                </a:solidFill>
              </a:rPr>
              <a:t>Let us recall (2)</a:t>
            </a:r>
          </a:p>
          <a:p>
            <a:r>
              <a:rPr lang="en-US" dirty="0"/>
              <a:t>Look and say ( 2 and 3 )</a:t>
            </a:r>
          </a:p>
          <a:p>
            <a:r>
              <a:rPr lang="en-US" dirty="0"/>
              <a:t>Note to the teacher (2 and 3 )</a:t>
            </a:r>
          </a:p>
          <a:p>
            <a:r>
              <a:rPr lang="en-US" dirty="0"/>
              <a:t>Let us sing (2 and 3 )</a:t>
            </a:r>
          </a:p>
          <a:p>
            <a:r>
              <a:rPr lang="en-US" dirty="0"/>
              <a:t>Let us learn (2 and 3 )</a:t>
            </a:r>
          </a:p>
          <a:p>
            <a:r>
              <a:rPr lang="en-US" dirty="0"/>
              <a:t>Let us understand (2 and 3 )</a:t>
            </a:r>
          </a:p>
          <a:p>
            <a:r>
              <a:rPr lang="en-US" dirty="0">
                <a:solidFill>
                  <a:srgbClr val="FF0000"/>
                </a:solidFill>
              </a:rPr>
              <a:t>Let us know </a:t>
            </a:r>
            <a:r>
              <a:rPr lang="en-US" dirty="0"/>
              <a:t>(2 and 3)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Let us do – word wall (2)</a:t>
            </a:r>
          </a:p>
          <a:p>
            <a:r>
              <a:rPr lang="en-US" dirty="0"/>
              <a:t>Circle time – Let us talk  (2) / Let us use (3)</a:t>
            </a:r>
          </a:p>
          <a:p>
            <a:r>
              <a:rPr lang="en-US" dirty="0"/>
              <a:t>Think zone (2)</a:t>
            </a:r>
          </a:p>
          <a:p>
            <a:r>
              <a:rPr lang="en-US" dirty="0"/>
              <a:t>Let us say – Phonics (2 and 3)</a:t>
            </a:r>
          </a:p>
          <a:p>
            <a:r>
              <a:rPr lang="en-US" dirty="0">
                <a:solidFill>
                  <a:srgbClr val="FF0000"/>
                </a:solidFill>
              </a:rPr>
              <a:t>Let us read (2 and 3)</a:t>
            </a:r>
          </a:p>
          <a:p>
            <a:r>
              <a:rPr lang="en-US" dirty="0">
                <a:solidFill>
                  <a:srgbClr val="FF0000"/>
                </a:solidFill>
              </a:rPr>
              <a:t>Let us make (2 and 3)</a:t>
            </a:r>
          </a:p>
          <a:p>
            <a:r>
              <a:rPr lang="en-US" dirty="0">
                <a:solidFill>
                  <a:srgbClr val="FF0000"/>
                </a:solidFill>
              </a:rPr>
              <a:t>Big Picture (3)</a:t>
            </a:r>
          </a:p>
          <a:p>
            <a:r>
              <a:rPr lang="en-US" dirty="0"/>
              <a:t>QR Codes – When and </a:t>
            </a:r>
            <a:r>
              <a:rPr lang="en-US" dirty="0" smtClean="0"/>
              <a:t>Why</a:t>
            </a:r>
            <a:r>
              <a:rPr lang="en-US" dirty="0"/>
              <a:t>? (2 and 3)</a:t>
            </a:r>
          </a:p>
          <a:p>
            <a:r>
              <a:rPr lang="en-US" dirty="0"/>
              <a:t>I can do (2 and 3)</a:t>
            </a:r>
          </a:p>
          <a:p>
            <a:r>
              <a:rPr lang="en-US" dirty="0"/>
              <a:t>Learning outcomes (2 and 3)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4191000" cy="56515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Anchoring Page  - 2 </a:t>
            </a:r>
            <a:r>
              <a:rPr lang="en-US" b="1" dirty="0">
                <a:latin typeface="Arial Narrow" pitchFamily="34" charset="0"/>
              </a:rPr>
              <a:t>&amp;</a:t>
            </a:r>
            <a:r>
              <a:rPr lang="en-US" b="1" dirty="0"/>
              <a:t> 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52400" y="533400"/>
            <a:ext cx="5765654" cy="5867400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400" dirty="0"/>
              <a:t>It is a talk about page.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It is used as a pictorial representation of the theme and the content.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Teachers need to ask as many questions as possible and help children answer without fear. </a:t>
            </a:r>
          </a:p>
          <a:p>
            <a:pPr>
              <a:buFont typeface="Arial" charset="0"/>
              <a:buChar char="•"/>
            </a:pPr>
            <a:endParaRPr lang="en-US" sz="2400" b="1" dirty="0">
              <a:solidFill>
                <a:srgbClr val="FFC000"/>
              </a:solidFill>
            </a:endParaRPr>
          </a:p>
          <a:p>
            <a:r>
              <a:rPr lang="en-US" sz="2400" b="1" dirty="0"/>
              <a:t>		</a:t>
            </a:r>
            <a:r>
              <a:rPr lang="en-US" sz="2400" b="1" dirty="0">
                <a:solidFill>
                  <a:srgbClr val="FF0000"/>
                </a:solidFill>
              </a:rPr>
              <a:t>Class 2</a:t>
            </a:r>
          </a:p>
          <a:p>
            <a:pPr>
              <a:buFont typeface="Arial" charset="0"/>
              <a:buChar char="•"/>
            </a:pPr>
            <a:r>
              <a:rPr lang="en-US" sz="2400" dirty="0" err="1">
                <a:solidFill>
                  <a:srgbClr val="00B050"/>
                </a:solidFill>
              </a:rPr>
              <a:t>Valli</a:t>
            </a:r>
            <a:r>
              <a:rPr lang="en-US" sz="2400" dirty="0">
                <a:solidFill>
                  <a:srgbClr val="00B050"/>
                </a:solidFill>
              </a:rPr>
              <a:t> and </a:t>
            </a:r>
            <a:r>
              <a:rPr lang="en-US" sz="2400" dirty="0" err="1">
                <a:solidFill>
                  <a:srgbClr val="00B050"/>
                </a:solidFill>
              </a:rPr>
              <a:t>Chittu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/>
              <a:t>are the two characters who anchor each unit.</a:t>
            </a:r>
          </a:p>
          <a:p>
            <a:pPr>
              <a:buFont typeface="Arial" charset="0"/>
              <a:buChar char="•"/>
            </a:pPr>
            <a:r>
              <a:rPr lang="en-US" sz="2400" dirty="0" err="1"/>
              <a:t>Valli</a:t>
            </a:r>
            <a:r>
              <a:rPr lang="en-US" sz="2400" dirty="0"/>
              <a:t> is a pretty little girl and </a:t>
            </a:r>
            <a:r>
              <a:rPr lang="en-US" sz="2400" dirty="0" err="1"/>
              <a:t>Chittu</a:t>
            </a:r>
            <a:r>
              <a:rPr lang="en-US" sz="2400" dirty="0"/>
              <a:t>,  the kid  is her pet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		</a:t>
            </a:r>
            <a:r>
              <a:rPr lang="en-US" sz="2400" dirty="0">
                <a:solidFill>
                  <a:srgbClr val="FF0000"/>
                </a:solidFill>
              </a:rPr>
              <a:t>Class 3</a:t>
            </a:r>
          </a:p>
          <a:p>
            <a:pPr>
              <a:buFont typeface="Arial" charset="0"/>
              <a:buChar char="•"/>
            </a:pPr>
            <a:r>
              <a:rPr lang="en-US" sz="2400" dirty="0" err="1">
                <a:solidFill>
                  <a:srgbClr val="00B050"/>
                </a:solidFill>
              </a:rPr>
              <a:t>Nila</a:t>
            </a:r>
            <a:r>
              <a:rPr lang="en-US" sz="2400" dirty="0"/>
              <a:t> is the anchoring character in class 3</a:t>
            </a:r>
          </a:p>
          <a:p>
            <a:endParaRPr lang="en-US" sz="20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rcRect l="27578" t="12239" r="43321" b="57015"/>
          <a:stretch>
            <a:fillRect/>
          </a:stretch>
        </p:blipFill>
        <p:spPr bwMode="auto">
          <a:xfrm>
            <a:off x="6172200" y="381000"/>
            <a:ext cx="27414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742" r="10373"/>
          <a:stretch>
            <a:fillRect/>
          </a:stretch>
        </p:blipFill>
        <p:spPr>
          <a:xfrm>
            <a:off x="5791200" y="2667000"/>
            <a:ext cx="3090857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6172200" cy="563880"/>
          </a:xfrm>
        </p:spPr>
        <p:txBody>
          <a:bodyPr/>
          <a:lstStyle/>
          <a:p>
            <a:r>
              <a:t>Let us Recall </a:t>
            </a:r>
            <a:r>
              <a:rPr lang="en-US" dirty="0"/>
              <a:t>–</a:t>
            </a:r>
            <a:r>
              <a:t> Class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4371752"/>
          </a:xfrm>
        </p:spPr>
        <p:txBody>
          <a:bodyPr/>
          <a:lstStyle/>
          <a:p>
            <a:r>
              <a:rPr lang="en-US" dirty="0"/>
              <a:t>It is a recollection of previous learning and connecting it to the new content.</a:t>
            </a:r>
          </a:p>
          <a:p>
            <a:r>
              <a:rPr lang="en-US" dirty="0"/>
              <a:t>It is placed at the beginning of each unit. 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 l="27400" t="43881" r="45642" b="11045"/>
          <a:stretch>
            <a:fillRect/>
          </a:stretch>
        </p:blipFill>
        <p:spPr bwMode="auto">
          <a:xfrm>
            <a:off x="4495800" y="762000"/>
            <a:ext cx="434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4648200" cy="412750"/>
          </a:xfrm>
        </p:spPr>
        <p:txBody>
          <a:bodyPr>
            <a:noAutofit/>
          </a:bodyPr>
          <a:lstStyle/>
          <a:p>
            <a:r>
              <a:rPr lang="en-US" sz="3200" b="1" dirty="0"/>
              <a:t>Look and say ( 2 </a:t>
            </a:r>
            <a:r>
              <a:rPr lang="en-US" sz="3200" b="1" dirty="0">
                <a:latin typeface="Arial Narrow" pitchFamily="34" charset="0"/>
              </a:rPr>
              <a:t>&amp;</a:t>
            </a:r>
            <a:r>
              <a:rPr lang="en-US" sz="3200" b="1" dirty="0"/>
              <a:t> 3)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57200" y="1066800"/>
            <a:ext cx="4876800" cy="52578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sz="2800" dirty="0"/>
              <a:t>This is a vocabulary page.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Teachers have to talk </a:t>
            </a:r>
            <a:r>
              <a:rPr lang="en-US" sz="2800" dirty="0" smtClean="0"/>
              <a:t>about the things </a:t>
            </a:r>
            <a:r>
              <a:rPr lang="en-US" sz="2800" dirty="0"/>
              <a:t>in the page.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Teachers can ask questions to personalize. </a:t>
            </a:r>
          </a:p>
          <a:p>
            <a:r>
              <a:rPr lang="en-US" sz="1800" dirty="0"/>
              <a:t>	</a:t>
            </a:r>
            <a:r>
              <a:rPr lang="en-US" sz="1800" dirty="0">
                <a:solidFill>
                  <a:srgbClr val="00B050"/>
                </a:solidFill>
              </a:rPr>
              <a:t>(Ex) </a:t>
            </a:r>
            <a:r>
              <a:rPr lang="en-US" sz="2000" dirty="0">
                <a:solidFill>
                  <a:srgbClr val="00B050"/>
                </a:solidFill>
              </a:rPr>
              <a:t>Have you seen a </a:t>
            </a:r>
            <a:r>
              <a:rPr lang="en-US" sz="2000" dirty="0" err="1">
                <a:solidFill>
                  <a:srgbClr val="00B050"/>
                </a:solidFill>
              </a:rPr>
              <a:t>mixie</a:t>
            </a:r>
            <a:r>
              <a:rPr lang="en-US" sz="2000" dirty="0">
                <a:solidFill>
                  <a:srgbClr val="00B050"/>
                </a:solidFill>
              </a:rPr>
              <a:t>?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	Where do you find a pillow?</a:t>
            </a:r>
          </a:p>
          <a:p>
            <a:r>
              <a:rPr lang="en-US" sz="2000" dirty="0">
                <a:solidFill>
                  <a:srgbClr val="00B050"/>
                </a:solidFill>
              </a:rPr>
              <a:t> 	What </a:t>
            </a:r>
            <a:r>
              <a:rPr lang="en-US" sz="2000" dirty="0" err="1">
                <a:solidFill>
                  <a:srgbClr val="00B050"/>
                </a:solidFill>
              </a:rPr>
              <a:t>colour</a:t>
            </a:r>
            <a:r>
              <a:rPr lang="en-US" sz="2000" dirty="0">
                <a:solidFill>
                  <a:srgbClr val="00B050"/>
                </a:solidFill>
              </a:rPr>
              <a:t> is your shirt?</a:t>
            </a:r>
            <a:endParaRPr lang="en-US" sz="2800" dirty="0">
              <a:solidFill>
                <a:srgbClr val="00B05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2800" dirty="0"/>
              <a:t>Use words and create sentence. </a:t>
            </a:r>
          </a:p>
          <a:p>
            <a:r>
              <a:rPr lang="en-US" sz="1800" dirty="0"/>
              <a:t>	</a:t>
            </a:r>
            <a:r>
              <a:rPr lang="en-US" sz="1800" dirty="0">
                <a:solidFill>
                  <a:srgbClr val="00B050"/>
                </a:solidFill>
              </a:rPr>
              <a:t>(Ex) </a:t>
            </a:r>
            <a:r>
              <a:rPr lang="en-US" sz="2000" dirty="0">
                <a:solidFill>
                  <a:srgbClr val="00B050"/>
                </a:solidFill>
              </a:rPr>
              <a:t>This is a clock.</a:t>
            </a:r>
          </a:p>
          <a:p>
            <a:r>
              <a:rPr lang="en-US" sz="2000" dirty="0">
                <a:solidFill>
                  <a:srgbClr val="00B050"/>
                </a:solidFill>
              </a:rPr>
              <a:t> 	The clock is on the wall.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Teach as a whole word. 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Spelling is not to be tested.</a:t>
            </a:r>
            <a:endParaRPr lang="en-US" sz="2800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 l="24224" t="10746" r="39389" b="6269"/>
          <a:stretch>
            <a:fillRect/>
          </a:stretch>
        </p:blipFill>
        <p:spPr bwMode="auto">
          <a:xfrm>
            <a:off x="5334000" y="990600"/>
            <a:ext cx="3429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4648200" cy="412750"/>
          </a:xfrm>
        </p:spPr>
        <p:txBody>
          <a:bodyPr>
            <a:noAutofit/>
          </a:bodyPr>
          <a:lstStyle/>
          <a:p>
            <a:r>
              <a:rPr lang="en-US" sz="3200" b="1" dirty="0"/>
              <a:t>LET US LEARN ( 2 </a:t>
            </a:r>
            <a:r>
              <a:rPr lang="en-US" sz="3200" b="1" dirty="0">
                <a:latin typeface="Arial Narrow" pitchFamily="34" charset="0"/>
              </a:rPr>
              <a:t>&amp;</a:t>
            </a:r>
            <a:r>
              <a:rPr lang="en-US" sz="3200" b="1" dirty="0"/>
              <a:t> 3)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57200" y="685800"/>
            <a:ext cx="4191000" cy="5714999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Char char="•"/>
            </a:pPr>
            <a:r>
              <a:rPr lang="en-US" sz="2800" dirty="0"/>
              <a:t>This is the prose.</a:t>
            </a:r>
          </a:p>
          <a:p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Teachers have to read the story and animate difficult words for the children.</a:t>
            </a:r>
          </a:p>
          <a:p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Teachers can ask questions to personalize based on the story. 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/>
              <a:t>Teacher must read the ‘Note to the Teacher’ section to understand the focus area of the story. 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rcRect l="25280" t="10746" r="41003" b="12836"/>
          <a:stretch>
            <a:fillRect/>
          </a:stretch>
        </p:blipFill>
        <p:spPr bwMode="auto">
          <a:xfrm>
            <a:off x="4648200" y="838200"/>
            <a:ext cx="3352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dirty="0" smtClean="0"/>
              <a:t>.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934921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7434"/>
            <a:ext cx="5943600" cy="685802"/>
          </a:xfrm>
        </p:spPr>
        <p:txBody>
          <a:bodyPr>
            <a:normAutofit/>
          </a:bodyPr>
          <a:lstStyle/>
          <a:p>
            <a:r>
              <a:rPr lang="en-US" sz="3200" dirty="0"/>
              <a:t>Note to the teacher - </a:t>
            </a:r>
            <a:r>
              <a:rPr sz="3200" dirty="0"/>
              <a:t>2 </a:t>
            </a:r>
            <a:r>
              <a:rPr sz="3200" dirty="0">
                <a:latin typeface="Arial Narrow" pitchFamily="34" charset="0"/>
              </a:rPr>
              <a:t>&amp;</a:t>
            </a:r>
            <a:r>
              <a:rPr sz="3200" dirty="0"/>
              <a:t> 3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886200" cy="45720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Given at the necessary sections.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This is to help the teacher.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It emphasizes on the learning outcome to be achieved through the content.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371600"/>
            <a:ext cx="3134112" cy="433290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246</TotalTime>
  <Words>1731</Words>
  <Application>Microsoft Office PowerPoint</Application>
  <PresentationFormat>On-screen Show (4:3)</PresentationFormat>
  <Paragraphs>337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Opulent</vt:lpstr>
      <vt:lpstr>                        NEW TEXTBOOK – TERM II                  Content and pedagogy</vt:lpstr>
      <vt:lpstr>The textbook – Class 2</vt:lpstr>
      <vt:lpstr>The textbook – Class 3</vt:lpstr>
      <vt:lpstr> features of the book</vt:lpstr>
      <vt:lpstr>Anchoring Page  - 2 &amp; 3</vt:lpstr>
      <vt:lpstr>Let us Recall – Class 2</vt:lpstr>
      <vt:lpstr>Look and say ( 2 &amp; 3)</vt:lpstr>
      <vt:lpstr>LET US LEARN ( 2 &amp; 3)</vt:lpstr>
      <vt:lpstr>Note to the teacher - 2 &amp; 3</vt:lpstr>
      <vt:lpstr>Try to read these – class 2</vt:lpstr>
      <vt:lpstr>Circle Time – Let us talk  (2) / Let us use (3)</vt:lpstr>
      <vt:lpstr>LET US DO - Word Wall – 2 &amp; 3</vt:lpstr>
      <vt:lpstr>Let us say – Phonics - 2 &amp; 3</vt:lpstr>
      <vt:lpstr>Let us know – 2 &amp; 3 </vt:lpstr>
      <vt:lpstr>Let us understand - 2 &amp; 3</vt:lpstr>
      <vt:lpstr>Let us read – 2 &amp; 3</vt:lpstr>
      <vt:lpstr>Let us make – 2 &amp; 3</vt:lpstr>
      <vt:lpstr>I can do - 2 &amp; 3</vt:lpstr>
      <vt:lpstr>Learning outcomes - 2 &amp; 3</vt:lpstr>
      <vt:lpstr>Think Zone - 2 &amp; 3</vt:lpstr>
      <vt:lpstr>Big picture – Class 3</vt:lpstr>
      <vt:lpstr>QR codes - When and Why - 2 &amp; 3</vt:lpstr>
      <vt:lpstr>PEDOGOGY </vt:lpstr>
      <vt:lpstr>Cont’d.....</vt:lpstr>
      <vt:lpstr>PEER  ACTIVITY</vt:lpstr>
      <vt:lpstr>Individual activity</vt:lpstr>
      <vt:lpstr>Remedial teaching</vt:lpstr>
      <vt:lpstr>PEDOGOGY </vt:lpstr>
      <vt:lpstr>Cont’d.....</vt:lpstr>
      <vt:lpstr>PEER  ACTIVITY</vt:lpstr>
      <vt:lpstr>Individual activity</vt:lpstr>
      <vt:lpstr>Remedial teaching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TEXTBOOK – TERM II                  Content and pedagogy</dc:title>
  <dc:creator>SCERT_Lang5</dc:creator>
  <cp:lastModifiedBy>SCERT_Lang5</cp:lastModifiedBy>
  <cp:revision>49</cp:revision>
  <dcterms:created xsi:type="dcterms:W3CDTF">2006-08-16T00:00:00Z</dcterms:created>
  <dcterms:modified xsi:type="dcterms:W3CDTF">2019-10-04T06:05:32Z</dcterms:modified>
</cp:coreProperties>
</file>